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14.xml" ContentType="application/vnd.openxmlformats-officedocument.presentationml.notesSlide+xml"/>
  <Override PartName="/ppt/slides/slide22.xml" ContentType="application/vnd.openxmlformats-officedocument.presentationml.slide+xml"/>
  <Override PartName="/ppt/theme/theme2.xml" ContentType="application/vnd.openxmlformats-officedocument.theme+xml"/>
  <Override PartName="/ppt/notesSlides/notesSlide11.xml" ContentType="application/vnd.openxmlformats-officedocument.presentationml.notesSlide+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notesSlides/notesSlide9.xml" ContentType="application/vnd.openxmlformats-officedocument.presentationml.notesSlide+xml"/>
  <Override PartName="/ppt/slides/slide11.xml" ContentType="application/vnd.openxmlformats-officedocument.presentationml.slide+xml"/>
  <Override PartName="/ppt/slides/slide18.xml" ContentType="application/vnd.openxmlformats-officedocument.presentationml.slide+xml"/>
  <Override PartName="/ppt/theme/theme3.xml" ContentType="application/vnd.openxmlformats-officedocument.theme+xml"/>
  <Override PartName="/ppt/notesSlides/notesSlide16.xml" ContentType="application/vnd.openxmlformats-officedocument.presentationml.notesSlide+xml"/>
  <Override PartName="/ppt/notesSlides/notesSlide21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s/slide21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3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notesSlides/notesSlide7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ustom.xml" ContentType="application/vnd.openxmlformats-officedocument.custom-properties+xml"/>
  <Override PartName="/ppt/notesSlides/notesSlide4.xml" ContentType="application/vnd.openxmlformats-officedocument.presentationml.notesSlide+xml"/>
  <Override PartName="/ppt/notesSlides/notesSlide19.xml" ContentType="application/vnd.openxmlformats-officedocument.presentationml.notes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Slides/notesSlide17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.xml" ContentType="application/vnd.openxmlformats-officedocument.presentationml.slideLayout+xml"/>
  <Override PartName="/ppt/notesSlides/notesSlide1.xml" ContentType="application/vnd.openxmlformats-officedocument.presentationml.notes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notesSlides/notesSlide18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ppt/slides/slide8.xml" ContentType="application/vnd.openxmlformats-officedocument.presentationml.slide+xml"/>
  <Override PartName="/ppt/slides/slide15.xml" ContentType="application/vnd.openxmlformats-officedocument.presentationml.slide+xml"/>
  <Default Extension="bin" ContentType="application/vnd.openxmlformats-officedocument.presentationml.printerSettings"/>
  <Override PartName="/ppt/notesSlides/notesSlide10.xml" ContentType="application/vnd.openxmlformats-officedocument.presentationml.notesSlide+xml"/>
  <Default Extension="rels" ContentType="application/vnd.openxmlformats-package.relationships+xml"/>
  <Override PartName="/ppt/slides/slide9.xml" ContentType="application/vnd.openxmlformats-officedocument.presentationml.slide+xml"/>
  <Override PartName="/ppt/notesSlides/notesSlide24.xml" ContentType="application/vnd.openxmlformats-officedocument.presentationml.notesSlide+xml"/>
  <Override PartName="/ppt/slides/slide2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Override PartName="/ppt/notesSlides/notesSlide20.xml" ContentType="application/vnd.openxmlformats-officedocument.presentationml.notesSlide+xml"/>
  <Override PartName="/ppt/slides/slide19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removePersonalInfoOnSave="1" saveSubsetFonts="1">
  <p:sldMasterIdLst>
    <p:sldMasterId r:id="rId1"/>
  </p:sldMasterIdLst>
  <p:notesMasterIdLst>
    <p:notesMasterId r:id="rId26"/>
  </p:notesMasterIdLst>
  <p:handoutMasterIdLst>
    <p:handoutMasterId r:id="rId27"/>
  </p:handoutMasterIdLst>
  <p:sldIdLst>
    <p:sldId id="258" r:id="rId2"/>
    <p:sldId id="289" r:id="rId3"/>
    <p:sldId id="290" r:id="rId4"/>
    <p:sldId id="291" r:id="rId5"/>
    <p:sldId id="295" r:id="rId6"/>
    <p:sldId id="298" r:id="rId7"/>
    <p:sldId id="296" r:id="rId8"/>
    <p:sldId id="297" r:id="rId9"/>
    <p:sldId id="299" r:id="rId10"/>
    <p:sldId id="300" r:id="rId11"/>
    <p:sldId id="301" r:id="rId12"/>
    <p:sldId id="302" r:id="rId13"/>
    <p:sldId id="303" r:id="rId14"/>
    <p:sldId id="304" r:id="rId15"/>
    <p:sldId id="305" r:id="rId16"/>
    <p:sldId id="306" r:id="rId17"/>
    <p:sldId id="307" r:id="rId18"/>
    <p:sldId id="308" r:id="rId19"/>
    <p:sldId id="309" r:id="rId20"/>
    <p:sldId id="310" r:id="rId21"/>
    <p:sldId id="311" r:id="rId22"/>
    <p:sldId id="312" r:id="rId23"/>
    <p:sldId id="313" r:id="rId24"/>
    <p:sldId id="314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3E9442"/>
    <a:srgbClr val="48AC4D"/>
    <a:srgbClr val="F85C1E"/>
    <a:srgbClr val="20409A"/>
    <a:srgbClr val="60C452"/>
    <a:srgbClr val="CC0099"/>
    <a:srgbClr val="CC3399"/>
    <a:srgbClr val="FFFF00"/>
    <a:srgbClr val="CC0000"/>
    <a:srgbClr val="FFFFFF"/>
  </p:clrMru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  <p:ext uri="{FD5EFAAD-0ECE-453E-9831-46B23BE46B34}">
      <p15:chartTrackingRefBased xmlns:p15="http://schemas.microsoft.com/office/powerpoint/2012/main" xmlns:p="http://schemas.openxmlformats.org/presentationml/2006/main" xmlns:r="http://schemas.openxmlformats.org/officeDocument/2006/relationships" xmlns:a="http://schemas.openxmlformats.org/drawingml/2006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38" autoAdjust="0"/>
    <p:restoredTop sz="94698" autoAdjust="0"/>
  </p:normalViewPr>
  <p:slideViewPr>
    <p:cSldViewPr>
      <p:cViewPr varScale="1">
        <p:scale>
          <a:sx n="90" d="100"/>
          <a:sy n="90" d="100"/>
        </p:scale>
        <p:origin x="-87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608"/>
    </p:cViewPr>
  </p:sorterViewPr>
  <p:notesViewPr>
    <p:cSldViewPr>
      <p:cViewPr varScale="1">
        <p:scale>
          <a:sx n="82" d="100"/>
          <a:sy n="82" d="100"/>
        </p:scale>
        <p:origin x="-206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1" Type="http://schemas.openxmlformats.org/officeDocument/2006/relationships/theme" Target="theme/theme1.xml"/><Relationship Id="rId7" Type="http://schemas.openxmlformats.org/officeDocument/2006/relationships/slide" Target="slides/slide6.xml"/><Relationship Id="rId1" Type="http://schemas.openxmlformats.org/officeDocument/2006/relationships/slideMaster" Target="slideMasters/slideMaster1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32" Type="http://schemas.openxmlformats.org/officeDocument/2006/relationships/tableStyles" Target="tableStyles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9" Type="http://schemas.openxmlformats.org/officeDocument/2006/relationships/slide" Target="slides/slide8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7" Type="http://schemas.openxmlformats.org/officeDocument/2006/relationships/handoutMaster" Target="handoutMasters/handoutMaster1.xml"/><Relationship Id="rId14" Type="http://schemas.openxmlformats.org/officeDocument/2006/relationships/slide" Target="slides/slide13.xml"/><Relationship Id="rId23" Type="http://schemas.openxmlformats.org/officeDocument/2006/relationships/slide" Target="slides/slide22.xml"/><Relationship Id="rId4" Type="http://schemas.openxmlformats.org/officeDocument/2006/relationships/slide" Target="slides/slide3.xml"/><Relationship Id="rId28" Type="http://schemas.openxmlformats.org/officeDocument/2006/relationships/printerSettings" Target="printerSettings/printerSettings1.bin"/><Relationship Id="rId26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11" Type="http://schemas.openxmlformats.org/officeDocument/2006/relationships/slide" Target="slides/slide10.xml"/><Relationship Id="rId29" Type="http://schemas.openxmlformats.org/officeDocument/2006/relationships/presProps" Target="presProp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9" Type="http://schemas.openxmlformats.org/officeDocument/2006/relationships/slide" Target="slides/slide18.xml"/><Relationship Id="rId20" Type="http://schemas.openxmlformats.org/officeDocument/2006/relationships/slide" Target="slides/slide19.xml"/><Relationship Id="rId22" Type="http://schemas.openxmlformats.org/officeDocument/2006/relationships/slide" Target="slides/slide21.xml"/><Relationship Id="rId21" Type="http://schemas.openxmlformats.org/officeDocument/2006/relationships/slide" Target="slides/slide20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C058C7F-1250-44D3-80F6-C06A7C11C426}" type="datetimeFigureOut">
              <a:rPr lang="en-US"/>
              <a:pPr>
                <a:defRPr/>
              </a:pPr>
              <a:t>2/14/14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626C12F-0B06-421A-A453-9B59D13ADF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266825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</a:defRPr>
            </a:lvl1pPr>
          </a:lstStyle>
          <a:p>
            <a:pPr>
              <a:defRPr/>
            </a:pPr>
            <a:fld id="{ABDC3577-1384-41B9-86F2-A64D7F98467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53323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0C6090A-E6B6-4AF6-9B7D-89CB5BAA3CD3}" type="slidenum">
              <a:rPr lang="en-US" smtClean="0"/>
              <a:pPr/>
              <a:t>1</a:t>
            </a:fld>
            <a:endParaRPr lang="en-US" dirty="0" smtClean="0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0766573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11585202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2159029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7245694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06334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04279305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712285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50011483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554551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67624434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44110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>
          <a:ln/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/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17F75CA-B0DF-4F29-8BE1-02BC1CE22911}" type="slidenum">
              <a:rPr lang="en-US" smtClean="0"/>
              <a:pPr/>
              <a:t>2</a:t>
            </a:fld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6178554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717428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725317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746590372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7307020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9457725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8347338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595511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96603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820585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56406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6354298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ABDC3577-1384-41B9-86F2-A64D7F984673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29296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3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15"/>
          <p:cNvSpPr txBox="1"/>
          <p:nvPr userDrawn="1"/>
        </p:nvSpPr>
        <p:spPr>
          <a:xfrm>
            <a:off x="0" y="4972029"/>
            <a:ext cx="9144000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6000" dirty="0" smtClean="0">
                <a:solidFill>
                  <a:schemeClr val="tx2"/>
                </a:solidFill>
                <a:latin typeface="Franklin Gothic Medium" pitchFamily="34" charset="0"/>
              </a:rPr>
              <a:t>Microsoft  Office  2013</a:t>
            </a:r>
            <a:endParaRPr lang="en-US" sz="6000" dirty="0">
              <a:solidFill>
                <a:schemeClr val="tx2"/>
              </a:solidFill>
              <a:latin typeface="Franklin Gothic Medium" pitchFamily="34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31628" y="228600"/>
            <a:ext cx="2459972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13"/>
          <p:cNvSpPr txBox="1"/>
          <p:nvPr userDrawn="1"/>
        </p:nvSpPr>
        <p:spPr>
          <a:xfrm>
            <a:off x="3760787" y="5116512"/>
            <a:ext cx="3540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 smtClean="0">
                <a:solidFill>
                  <a:schemeClr val="tx2"/>
                </a:solidFill>
              </a:rPr>
              <a:t>®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7" name="TextBox 14"/>
          <p:cNvSpPr txBox="1"/>
          <p:nvPr userDrawn="1"/>
        </p:nvSpPr>
        <p:spPr>
          <a:xfrm>
            <a:off x="6019800" y="5116512"/>
            <a:ext cx="354013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chemeClr val="tx2"/>
                </a:solidFill>
              </a:rPr>
              <a:t>®</a:t>
            </a:r>
          </a:p>
        </p:txBody>
      </p:sp>
      <p:sp>
        <p:nvSpPr>
          <p:cNvPr id="157701" name="Title Placeholder 1"/>
          <p:cNvSpPr>
            <a:spLocks noGrp="1"/>
          </p:cNvSpPr>
          <p:nvPr>
            <p:ph type="ctrTitle"/>
          </p:nvPr>
        </p:nvSpPr>
        <p:spPr>
          <a:xfrm>
            <a:off x="0" y="914400"/>
            <a:ext cx="9144000" cy="1524000"/>
          </a:xfrm>
        </p:spPr>
        <p:txBody>
          <a:bodyPr/>
          <a:lstStyle>
            <a:lvl1pPr algn="ctr">
              <a:defRPr sz="4800">
                <a:solidFill>
                  <a:schemeClr val="tx1"/>
                </a:solidFill>
                <a:latin typeface="+mj-lt"/>
              </a:defRPr>
            </a:lvl1pPr>
          </a:lstStyle>
          <a:p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3" cstate="print"/>
          <a:stretch>
            <a:fillRect/>
          </a:stretch>
        </p:blipFill>
        <p:spPr bwMode="auto">
          <a:xfrm>
            <a:off x="0" y="2889194"/>
            <a:ext cx="9143999" cy="18416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Rectangle 11"/>
          <p:cNvSpPr/>
          <p:nvPr userDrawn="1"/>
        </p:nvSpPr>
        <p:spPr>
          <a:xfrm>
            <a:off x="0" y="6324600"/>
            <a:ext cx="9144000" cy="533400"/>
          </a:xfrm>
          <a:prstGeom prst="rect">
            <a:avLst/>
          </a:prstGeom>
          <a:solidFill>
            <a:srgbClr val="FEBA12"/>
          </a:solidFill>
          <a:ln>
            <a:solidFill>
              <a:srgbClr val="FEBA1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6810E0-8EAE-48E8-9484-9A46B583049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152400"/>
            <a:ext cx="2171700" cy="59737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0" y="152400"/>
            <a:ext cx="6362700" cy="59737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B727A5-B819-4849-BDAA-E77DE369667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305800" cy="4906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F6F4FC-A15E-4CCF-A12D-C1B4180DD71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927201-8D33-4AE4-B1F1-DBAEF8B3FAA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0" y="1219200"/>
            <a:ext cx="42672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9600" y="1219200"/>
            <a:ext cx="4267200" cy="4906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1B093A-FDC9-4AD8-941C-8D186E124D1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8909B-2183-4E4C-968B-603CC89756B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C5901-E5F0-49C8-9043-463DFEF2962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964604-B0AD-403A-B549-7DD63736FEC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04C9C5-240E-4B6E-BE1D-CA0EF87F4BD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ECC1FA-F25E-4F2E-9E7A-0A5ACB356C6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/>
        </p:nvCxnSpPr>
        <p:spPr>
          <a:xfrm>
            <a:off x="457200" y="1143000"/>
            <a:ext cx="8686800" cy="158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29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3058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30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0" y="6400800"/>
            <a:ext cx="8229600" cy="457200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 b="1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 dirty="0" smtClean="0"/>
              <a:t>New Perspectives on Microsoft Office 2013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00800"/>
            <a:ext cx="533400" cy="4572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>
                <a:latin typeface="+mn-lt"/>
                <a:cs typeface="+mn-cs"/>
              </a:defRPr>
            </a:lvl1pPr>
          </a:lstStyle>
          <a:p>
            <a:pPr>
              <a:defRPr/>
            </a:pPr>
            <a:fld id="{1C2F2179-BA34-48B5-AF5F-CE1FE6517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56683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sp>
        <p:nvSpPr>
          <p:cNvPr id="12" name="Text Box 11"/>
          <p:cNvSpPr txBox="1">
            <a:spLocks noChangeArrowheads="1"/>
          </p:cNvSpPr>
          <p:nvPr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sp>
        <p:nvSpPr>
          <p:cNvPr id="13" name="Text Box 11"/>
          <p:cNvSpPr txBox="1">
            <a:spLocks noChangeArrowheads="1"/>
          </p:cNvSpPr>
          <p:nvPr userDrawn="1"/>
        </p:nvSpPr>
        <p:spPr bwMode="auto">
          <a:xfrm>
            <a:off x="8248650" y="381000"/>
            <a:ext cx="590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schemeClr val="bg1"/>
                </a:solidFill>
                <a:latin typeface="Times New Roman" pitchFamily="18" charset="0"/>
              </a:rPr>
              <a:t>XP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0" y="6400800"/>
            <a:ext cx="8686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Rectangle 18"/>
          <p:cNvSpPr/>
          <p:nvPr userDrawn="1"/>
        </p:nvSpPr>
        <p:spPr>
          <a:xfrm>
            <a:off x="0" y="0"/>
            <a:ext cx="381000" cy="6858000"/>
          </a:xfrm>
          <a:prstGeom prst="rect">
            <a:avLst/>
          </a:prstGeom>
          <a:gradFill flip="none" rotWithShape="1">
            <a:gsLst>
              <a:gs pos="0">
                <a:srgbClr val="FEBA12"/>
              </a:gs>
              <a:gs pos="65000">
                <a:schemeClr val="bg1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8763000" y="0"/>
            <a:ext cx="381000" cy="6858000"/>
          </a:xfrm>
          <a:prstGeom prst="rect">
            <a:avLst/>
          </a:prstGeom>
          <a:gradFill flip="none" rotWithShape="1">
            <a:gsLst>
              <a:gs pos="36000">
                <a:schemeClr val="bg1"/>
              </a:gs>
              <a:gs pos="100000">
                <a:srgbClr val="FEBA12"/>
              </a:gs>
            </a:gsLst>
            <a:lin ang="27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ransition>
    <p:random/>
  </p:transition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 b="1">
          <a:solidFill>
            <a:srgbClr val="20409A"/>
          </a:solidFill>
          <a:latin typeface="Calibri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20409A"/>
        </a:buClr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4"/>
          <p:cNvSpPr>
            <a:spLocks noGrp="1"/>
          </p:cNvSpPr>
          <p:nvPr>
            <p:ph type="ctrTitle"/>
          </p:nvPr>
        </p:nvSpPr>
        <p:spPr>
          <a:xfrm>
            <a:off x="0" y="533400"/>
            <a:ext cx="9144000" cy="15240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Managing Your Files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Using Libraries and Folders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When you open Windows Explorer, it shows the contents of the Windows built-in libraries by default</a:t>
            </a:r>
          </a:p>
          <a:p>
            <a:r>
              <a:rPr lang="en-US" sz="2800" dirty="0" smtClean="0"/>
              <a:t>Libraries display similar types of files together, such as documents or pictures</a:t>
            </a:r>
            <a:endParaRPr lang="en-US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905038" y="3200400"/>
            <a:ext cx="7587472" cy="2785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84630057"/>
      </p:ext>
    </p:extLst>
  </p:cSld>
  <p:clrMapOvr>
    <a:masterClrMapping/>
  </p:clrMapOvr>
  <p:transition>
    <p:random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 to Your Data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The file path is a notation that indicates a file’s location on your computer</a:t>
            </a:r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This path has five parts, with each part separated by an arrow button</a:t>
            </a:r>
          </a:p>
          <a:p>
            <a:r>
              <a:rPr lang="en-US" dirty="0" smtClean="0"/>
              <a:t>F: is the removable disk (drive) name</a:t>
            </a:r>
          </a:p>
          <a:p>
            <a:r>
              <a:rPr lang="en-US" dirty="0" smtClean="0"/>
              <a:t>Savvy Traveler is the top-level folder</a:t>
            </a:r>
          </a:p>
          <a:p>
            <a:r>
              <a:rPr lang="en-US" dirty="0" smtClean="0"/>
              <a:t>Marketing is a subfolder</a:t>
            </a:r>
          </a:p>
          <a:p>
            <a:r>
              <a:rPr lang="en-US" dirty="0" smtClean="0"/>
              <a:t>Logo.png is the name of the file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85800" y="2284359"/>
            <a:ext cx="7543800" cy="5058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777493490"/>
      </p:ext>
    </p:extLst>
  </p:cSld>
  <p:clrMapOvr>
    <a:masterClrMapping/>
  </p:clrMapOvr>
  <p:transition>
    <p:random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Navigating to the FM folder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533400" y="1905000"/>
            <a:ext cx="8089063" cy="2876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03865592"/>
      </p:ext>
    </p:extLst>
  </p:cSld>
  <p:clrMapOvr>
    <a:masterClrMapping/>
  </p:clrMapOvr>
  <p:transition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Changing the View in File Explorer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13</a:t>
            </a:fld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89084" y="1447800"/>
            <a:ext cx="8028383" cy="39105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6538214"/>
      </p:ext>
    </p:extLst>
  </p:cSld>
  <p:clrMapOvr>
    <a:masterClrMapping/>
  </p:clrMapOvr>
  <p:transition>
    <p:random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Opening a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Right-click the file you want to open then point to </a:t>
            </a:r>
            <a:r>
              <a:rPr lang="en-US" sz="2800" b="1" dirty="0" smtClean="0"/>
              <a:t>open with </a:t>
            </a:r>
            <a:r>
              <a:rPr lang="en-US" sz="2800" dirty="0" smtClean="0"/>
              <a:t>on the shortcut menu</a:t>
            </a:r>
          </a:p>
          <a:p>
            <a:r>
              <a:rPr lang="en-US" sz="2800" dirty="0" smtClean="0"/>
              <a:t>Click on the appropriate application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352891" y="2743199"/>
            <a:ext cx="6190909" cy="3521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47558072"/>
      </p:ext>
    </p:extLst>
  </p:cSld>
  <p:clrMapOvr>
    <a:masterClrMapping/>
  </p:clrMapOvr>
  <p:transition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Saving a file with Save as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Click the </a:t>
            </a:r>
            <a:r>
              <a:rPr lang="en-US" sz="2800" b="1" dirty="0" smtClean="0"/>
              <a:t>File</a:t>
            </a:r>
            <a:r>
              <a:rPr lang="en-US" sz="2800" dirty="0" smtClean="0"/>
              <a:t> tab then click </a:t>
            </a:r>
            <a:r>
              <a:rPr lang="en-US" sz="2800" b="1" dirty="0" smtClean="0"/>
              <a:t>Save as</a:t>
            </a:r>
            <a:r>
              <a:rPr lang="en-US" sz="2800" dirty="0" smtClean="0"/>
              <a:t> to open the Save as dialog box.</a:t>
            </a:r>
          </a:p>
          <a:p>
            <a:r>
              <a:rPr lang="en-US" sz="2800" dirty="0" smtClean="0"/>
              <a:t>Click in the file name box, type the file name, and then click the </a:t>
            </a:r>
            <a:r>
              <a:rPr lang="en-US" sz="2800" b="1" dirty="0" smtClean="0"/>
              <a:t>Save</a:t>
            </a:r>
            <a:r>
              <a:rPr lang="en-US" sz="2800" dirty="0" smtClean="0"/>
              <a:t> button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15</a:t>
            </a:fld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52600" y="3200400"/>
            <a:ext cx="6300898" cy="30972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904693289"/>
      </p:ext>
    </p:extLst>
  </p:cSld>
  <p:clrMapOvr>
    <a:masterClrMapping/>
  </p:clrMapOvr>
  <p:transition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Creating a Folder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Click the </a:t>
            </a:r>
            <a:r>
              <a:rPr lang="en-US" sz="2800" b="1" dirty="0" smtClean="0"/>
              <a:t>Home</a:t>
            </a:r>
            <a:r>
              <a:rPr lang="en-US" sz="2800" dirty="0" smtClean="0"/>
              <a:t> tab</a:t>
            </a:r>
          </a:p>
          <a:p>
            <a:r>
              <a:rPr lang="en-US" sz="2800" dirty="0" smtClean="0"/>
              <a:t>In the New group, click the </a:t>
            </a:r>
            <a:r>
              <a:rPr lang="en-US" sz="2800" b="1" dirty="0" smtClean="0"/>
              <a:t>New folder </a:t>
            </a:r>
            <a:r>
              <a:rPr lang="en-US" sz="2800" dirty="0" smtClean="0"/>
              <a:t>button</a:t>
            </a:r>
          </a:p>
          <a:p>
            <a:r>
              <a:rPr lang="en-US" sz="2800" dirty="0" smtClean="0"/>
              <a:t>Type the folder name, and the press the </a:t>
            </a:r>
            <a:r>
              <a:rPr lang="en-US" sz="2800" b="1" dirty="0" smtClean="0"/>
              <a:t>Enter</a:t>
            </a:r>
            <a:r>
              <a:rPr lang="en-US" sz="2800" dirty="0" smtClean="0"/>
              <a:t> key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16</a:t>
            </a:fld>
            <a:endParaRPr lang="en-US" dirty="0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92711" y="2743200"/>
            <a:ext cx="6784489" cy="34736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12832124"/>
      </p:ext>
    </p:extLst>
  </p:cSld>
  <p:clrMapOvr>
    <a:masterClrMapping/>
  </p:clrMapOvr>
  <p:transition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a file by dragging 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Point to the file in the right pane, and then press and hold the mouse button</a:t>
            </a:r>
          </a:p>
          <a:p>
            <a:r>
              <a:rPr lang="en-US" sz="2800" dirty="0" smtClean="0"/>
              <a:t>Drag the file to the new folder, and then release the mouse button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14600" y="3048000"/>
            <a:ext cx="5943838" cy="31674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574171136"/>
      </p:ext>
    </p:extLst>
  </p:cSld>
  <p:clrMapOvr>
    <a:masterClrMapping/>
  </p:clrMapOvr>
  <p:transition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Moving a file using the Clipboard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Right-click on the file, and then click </a:t>
            </a:r>
            <a:r>
              <a:rPr lang="en-US" sz="2800" b="1" dirty="0" smtClean="0"/>
              <a:t>Cut</a:t>
            </a:r>
            <a:r>
              <a:rPr lang="en-US" sz="2800" dirty="0" smtClean="0"/>
              <a:t> on the shortcut menu</a:t>
            </a:r>
          </a:p>
          <a:p>
            <a:r>
              <a:rPr lang="en-US" sz="2800" dirty="0" smtClean="0"/>
              <a:t>Right-click on the destination file, and then click </a:t>
            </a:r>
            <a:r>
              <a:rPr lang="en-US" sz="2800" b="1" dirty="0" smtClean="0"/>
              <a:t>paste</a:t>
            </a:r>
            <a:r>
              <a:rPr lang="en-US" sz="2800" dirty="0" smtClean="0"/>
              <a:t> on the shortcut menu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18</a:t>
            </a:fld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590800" y="3082981"/>
            <a:ext cx="5486400" cy="31211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7533369"/>
      </p:ext>
    </p:extLst>
  </p:cSld>
  <p:clrMapOvr>
    <a:masterClrMapping/>
  </p:clrMapOvr>
  <p:transition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Moving a file using the Move to button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Click the file name</a:t>
            </a:r>
          </a:p>
          <a:p>
            <a:r>
              <a:rPr lang="en-US" sz="2800" dirty="0" smtClean="0"/>
              <a:t>On the </a:t>
            </a:r>
            <a:r>
              <a:rPr lang="en-US" sz="2800" b="1" dirty="0" smtClean="0"/>
              <a:t>Home</a:t>
            </a:r>
            <a:r>
              <a:rPr lang="en-US" sz="2800" dirty="0" smtClean="0"/>
              <a:t> tab, in the Organize group, click the </a:t>
            </a:r>
            <a:r>
              <a:rPr lang="en-US" sz="2800" b="1" dirty="0" smtClean="0"/>
              <a:t>Move to </a:t>
            </a:r>
            <a:r>
              <a:rPr lang="en-US" sz="2800" dirty="0" smtClean="0"/>
              <a:t>button, and then click </a:t>
            </a:r>
            <a:r>
              <a:rPr lang="en-US" sz="2800" b="1" dirty="0" smtClean="0"/>
              <a:t>Choose location</a:t>
            </a:r>
            <a:r>
              <a:rPr lang="en-US" sz="2800" dirty="0" smtClean="0"/>
              <a:t> to open the Move items dialog box</a:t>
            </a:r>
          </a:p>
          <a:p>
            <a:r>
              <a:rPr lang="en-US" sz="2800" dirty="0" smtClean="0"/>
              <a:t>Click the destination folder, and then click the </a:t>
            </a:r>
            <a:r>
              <a:rPr lang="en-US" sz="2800" b="1" dirty="0" smtClean="0"/>
              <a:t>Move</a:t>
            </a:r>
            <a:r>
              <a:rPr lang="en-US" sz="2800" dirty="0" smtClean="0"/>
              <a:t> button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19</a:t>
            </a:fld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133600" y="4038600"/>
            <a:ext cx="6114202" cy="19650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138554662"/>
      </p:ext>
    </p:extLst>
  </p:cSld>
  <p:clrMapOvr>
    <a:masterClrMapping/>
  </p:clrMapOvr>
  <p:transition>
    <p:random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Objectives</a:t>
            </a:r>
          </a:p>
        </p:txBody>
      </p:sp>
      <p:sp>
        <p:nvSpPr>
          <p:cNvPr id="17410" name="Rectangle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eaLnBrk="1" hangingPunct="1"/>
            <a:r>
              <a:rPr lang="en-US" smtClean="0"/>
              <a:t>Explore the differences between Windows 7 and Windows 8</a:t>
            </a:r>
          </a:p>
          <a:p>
            <a:pPr eaLnBrk="1" hangingPunct="1"/>
            <a:r>
              <a:rPr lang="en-US" smtClean="0"/>
              <a:t>Plan </a:t>
            </a:r>
            <a:r>
              <a:rPr lang="en-US" dirty="0" smtClean="0"/>
              <a:t>the organization of files and folders</a:t>
            </a:r>
          </a:p>
          <a:p>
            <a:pPr eaLnBrk="1" hangingPunct="1"/>
            <a:r>
              <a:rPr lang="en-US" dirty="0" smtClean="0"/>
              <a:t>Use File Explorer to view and manage libraries, folders and files</a:t>
            </a:r>
          </a:p>
          <a:p>
            <a:pPr eaLnBrk="1" hangingPunct="1"/>
            <a:r>
              <a:rPr lang="en-US" dirty="0" smtClean="0"/>
              <a:t>Open and save files</a:t>
            </a:r>
          </a:p>
          <a:p>
            <a:pPr eaLnBrk="1" hangingPunct="1"/>
            <a:r>
              <a:rPr lang="en-US" dirty="0" smtClean="0"/>
              <a:t>Create folders</a:t>
            </a:r>
          </a:p>
          <a:p>
            <a:pPr eaLnBrk="1" hangingPunct="1"/>
            <a:r>
              <a:rPr lang="en-US" dirty="0" smtClean="0"/>
              <a:t>Copy and move files and folders</a:t>
            </a:r>
          </a:p>
          <a:p>
            <a:pPr eaLnBrk="1" hangingPunct="1"/>
            <a:r>
              <a:rPr lang="en-US" dirty="0" smtClean="0"/>
              <a:t>Compress and extract files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765B0DBE-C28C-4994-B3B0-F524870B3DD9}" type="slidenum">
              <a:rPr lang="en-US"/>
              <a:pPr>
                <a:defRPr/>
              </a:pPr>
              <a:t>2</a:t>
            </a:fld>
            <a:endParaRPr lang="en-US" dirty="0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Selecting multiple files or folders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20</a:t>
            </a:fld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63844" y="1600200"/>
            <a:ext cx="8155362" cy="365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77668998"/>
      </p:ext>
    </p:extLst>
  </p:cSld>
  <p:clrMapOvr>
    <a:masterClrMapping/>
  </p:clrMapOvr>
  <p:transition>
    <p:random/>
  </p:transition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Using the short cut menu to delete or rename a file or folder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To delete a file or folder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ight-click on the file or folder name, and then select </a:t>
            </a:r>
            <a:r>
              <a:rPr lang="en-US" b="1" dirty="0" smtClean="0"/>
              <a:t>delete</a:t>
            </a:r>
            <a:r>
              <a:rPr lang="en-US" dirty="0" smtClean="0"/>
              <a:t> on the short cut menu</a:t>
            </a:r>
          </a:p>
          <a:p>
            <a:pPr lvl="1"/>
            <a:r>
              <a:rPr lang="en-US" dirty="0" smtClean="0"/>
              <a:t>Click the </a:t>
            </a:r>
            <a:r>
              <a:rPr lang="en-US" b="1" dirty="0" smtClean="0"/>
              <a:t>Yes</a:t>
            </a:r>
            <a:r>
              <a:rPr lang="en-US" dirty="0" smtClean="0"/>
              <a:t> button to confirm you want to delete the file</a:t>
            </a:r>
          </a:p>
          <a:p>
            <a:r>
              <a:rPr lang="en-US" dirty="0" smtClean="0"/>
              <a:t>To rename a file or folder</a:t>
            </a:r>
          </a:p>
          <a:p>
            <a:pPr lvl="1"/>
            <a:r>
              <a:rPr lang="en-US" dirty="0"/>
              <a:t>R</a:t>
            </a:r>
            <a:r>
              <a:rPr lang="en-US" dirty="0" smtClean="0"/>
              <a:t>ight-click on the file or folder name, and then select </a:t>
            </a:r>
            <a:r>
              <a:rPr lang="en-US" b="1" dirty="0" smtClean="0"/>
              <a:t>rename</a:t>
            </a:r>
            <a:r>
              <a:rPr lang="en-US" dirty="0" smtClean="0"/>
              <a:t> on the short cut menu</a:t>
            </a:r>
          </a:p>
          <a:p>
            <a:pPr lvl="1"/>
            <a:r>
              <a:rPr lang="en-US" dirty="0" smtClean="0"/>
              <a:t>Type the new name, and then press the </a:t>
            </a:r>
            <a:r>
              <a:rPr lang="en-US" b="1" dirty="0"/>
              <a:t>E</a:t>
            </a:r>
            <a:r>
              <a:rPr lang="en-US" b="1" dirty="0" smtClean="0"/>
              <a:t>nter</a:t>
            </a:r>
            <a:r>
              <a:rPr lang="en-US" dirty="0" smtClean="0"/>
              <a:t> key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0188050"/>
      </p:ext>
    </p:extLst>
  </p:cSld>
  <p:clrMapOvr>
    <a:masterClrMapping/>
  </p:clrMapOvr>
  <p:transition>
    <p:random/>
  </p:transition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Working with Compressed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You compress a file or folder of files so it occupies less space on the disk</a:t>
            </a:r>
          </a:p>
          <a:p>
            <a:r>
              <a:rPr lang="en-US" dirty="0" smtClean="0"/>
              <a:t>If you or your email contacts can send and receive files only up to a certain size, compressing large files might make them small enough to send and receive</a:t>
            </a:r>
          </a:p>
          <a:p>
            <a:r>
              <a:rPr lang="en-US" dirty="0" smtClean="0"/>
              <a:t>When you extract a file, you create an uncompressed copy of the file in a folder you specify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312352519"/>
      </p:ext>
    </p:extLst>
  </p:cSld>
  <p:clrMapOvr>
    <a:masterClrMapping/>
  </p:clrMapOvr>
  <p:transition>
    <p:random/>
  </p:transition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compress folders and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Select the folders or files you want to compress, and then click the </a:t>
            </a:r>
            <a:r>
              <a:rPr lang="en-US" sz="2800" b="1" dirty="0" smtClean="0"/>
              <a:t>Share</a:t>
            </a:r>
            <a:r>
              <a:rPr lang="en-US" sz="2800" dirty="0" smtClean="0"/>
              <a:t> tab on the ribbon</a:t>
            </a:r>
          </a:p>
          <a:p>
            <a:r>
              <a:rPr lang="en-US" sz="2800" dirty="0" smtClean="0"/>
              <a:t>In the Send group, click the </a:t>
            </a:r>
            <a:r>
              <a:rPr lang="en-US" sz="2800" b="1" dirty="0" smtClean="0"/>
              <a:t>Zip</a:t>
            </a:r>
            <a:r>
              <a:rPr lang="en-US" sz="2800" dirty="0" smtClean="0"/>
              <a:t> button</a:t>
            </a:r>
          </a:p>
          <a:p>
            <a:r>
              <a:rPr lang="en-US" sz="2800" dirty="0" smtClean="0"/>
              <a:t>Type the name for the compressed folder, and then press the </a:t>
            </a:r>
            <a:r>
              <a:rPr lang="en-US" sz="2800" b="1" dirty="0" smtClean="0"/>
              <a:t>Enter</a:t>
            </a:r>
            <a:r>
              <a:rPr lang="en-US" sz="2800" dirty="0" smtClean="0"/>
              <a:t> key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89528" y="3657600"/>
            <a:ext cx="7021072" cy="22156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154711611"/>
      </p:ext>
    </p:extLst>
  </p:cSld>
  <p:clrMapOvr>
    <a:masterClrMapping/>
  </p:clrMapOvr>
  <p:transition>
    <p:random/>
  </p:transition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 extract the compressed files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Click on the compressed folder, and then click the </a:t>
            </a:r>
            <a:r>
              <a:rPr lang="en-US" sz="2800" b="1" dirty="0" smtClean="0"/>
              <a:t>Compressed Folder Tools Extract </a:t>
            </a:r>
            <a:r>
              <a:rPr lang="en-US" sz="2800" dirty="0" smtClean="0"/>
              <a:t>tab on the ribbon</a:t>
            </a:r>
          </a:p>
          <a:p>
            <a:r>
              <a:rPr lang="en-US" sz="2800" dirty="0" smtClean="0"/>
              <a:t>Click the </a:t>
            </a:r>
            <a:r>
              <a:rPr lang="en-US" sz="2800" b="1" dirty="0" smtClean="0"/>
              <a:t>Extract all </a:t>
            </a:r>
            <a:r>
              <a:rPr lang="en-US" sz="2800" dirty="0" smtClean="0"/>
              <a:t>button, type or select a file path, and then click the </a:t>
            </a:r>
            <a:r>
              <a:rPr lang="en-US" sz="2800" b="1" dirty="0" smtClean="0"/>
              <a:t>Extract</a:t>
            </a:r>
            <a:r>
              <a:rPr lang="en-US" sz="2800" dirty="0" smtClean="0"/>
              <a:t> button</a:t>
            </a:r>
            <a:endParaRPr lang="en-US" sz="28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24</a:t>
            </a:fld>
            <a:endParaRPr lang="en-US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524000" y="3097191"/>
            <a:ext cx="6553200" cy="30872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159811032"/>
      </p:ext>
    </p:extLst>
  </p:cSld>
  <p:clrMapOvr>
    <a:masterClrMapping/>
  </p:clrMapOvr>
  <p:transition>
    <p:random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Comparing Windows 7 &amp; Windows 8 – Visual Overview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423106" y="1219200"/>
            <a:ext cx="4297788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530182267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Comparing Windows 7 &amp; Windows 8 – Visual Overview cont.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239365" y="1233487"/>
            <a:ext cx="4667250" cy="513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270385930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Organizing Files and Folders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file, or document, is a collection of data that has a name and is stored in a computer</a:t>
            </a:r>
          </a:p>
          <a:p>
            <a:r>
              <a:rPr lang="en-US" dirty="0" smtClean="0"/>
              <a:t>Disks contain folders that hold documents, or files</a:t>
            </a:r>
          </a:p>
          <a:p>
            <a:pPr lvl="1"/>
            <a:r>
              <a:rPr lang="en-US" dirty="0" smtClean="0"/>
              <a:t>USB drives</a:t>
            </a:r>
          </a:p>
          <a:p>
            <a:pPr lvl="1"/>
            <a:r>
              <a:rPr lang="en-US" dirty="0" smtClean="0"/>
              <a:t>Digital Video discs (DVDs)</a:t>
            </a:r>
          </a:p>
          <a:p>
            <a:pPr lvl="1"/>
            <a:r>
              <a:rPr lang="en-US" dirty="0" smtClean="0"/>
              <a:t>Hard disks</a:t>
            </a:r>
          </a:p>
          <a:p>
            <a:r>
              <a:rPr lang="en-US" dirty="0" smtClean="0"/>
              <a:t>Each drive is assigned a letter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523392276"/>
      </p:ext>
    </p:extLst>
  </p:cSld>
  <p:clrMapOvr>
    <a:masterClrMapping/>
  </p:clrMapOvr>
  <p:transition>
    <p:random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Computer is like a file cabinet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707405" y="1371600"/>
            <a:ext cx="7837611" cy="434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93150020"/>
      </p:ext>
    </p:extLst>
  </p:cSld>
  <p:clrMapOvr>
    <a:masterClrMapping/>
  </p:clrMapOvr>
  <p:transition>
    <p:random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Understanding How to Organize Files and Folders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Windows organizes folders and files in a hierarchy file system</a:t>
            </a:r>
          </a:p>
          <a:p>
            <a:r>
              <a:rPr lang="en-US" dirty="0" smtClean="0"/>
              <a:t>Windows stores the important folders and files it needs to turn on the computer it its </a:t>
            </a:r>
            <a:r>
              <a:rPr lang="en-US" b="1" dirty="0">
                <a:solidFill>
                  <a:srgbClr val="20409A"/>
                </a:solidFill>
                <a:latin typeface="+mj-lt"/>
                <a:ea typeface="+mj-ea"/>
                <a:cs typeface="+mj-cs"/>
              </a:rPr>
              <a:t>root</a:t>
            </a:r>
            <a:r>
              <a:rPr lang="en-US" b="1" dirty="0" smtClean="0"/>
              <a:t> </a:t>
            </a:r>
            <a:r>
              <a:rPr lang="en-US" b="1" dirty="0">
                <a:solidFill>
                  <a:srgbClr val="20409A"/>
                </a:solidFill>
                <a:latin typeface="+mj-lt"/>
                <a:ea typeface="+mj-ea"/>
                <a:cs typeface="+mj-cs"/>
              </a:rPr>
              <a:t>directory</a:t>
            </a:r>
            <a:r>
              <a:rPr lang="en-US" dirty="0" smtClean="0"/>
              <a:t> (usually on drive C; the hard disk)</a:t>
            </a:r>
          </a:p>
          <a:p>
            <a:r>
              <a:rPr lang="en-US" dirty="0" smtClean="0"/>
              <a:t>Folders stored within other folders are called </a:t>
            </a:r>
            <a:r>
              <a:rPr lang="en-US" b="1" dirty="0">
                <a:solidFill>
                  <a:srgbClr val="20409A"/>
                </a:solidFill>
                <a:latin typeface="+mj-lt"/>
                <a:ea typeface="+mj-ea"/>
                <a:cs typeface="+mj-cs"/>
              </a:rPr>
              <a:t>subfolders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2F6F4FC-A15E-4CCF-A12D-C1B4180DD71A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476140605"/>
      </p:ext>
    </p:extLst>
  </p:cSld>
  <p:clrMapOvr>
    <a:masterClrMapping/>
  </p:clrMapOvr>
  <p:transition>
    <p:random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Organizing folders and files on a hard disk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219199" y="1266990"/>
            <a:ext cx="7182365" cy="4676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1977311640"/>
      </p:ext>
    </p:extLst>
  </p:cSld>
  <p:clrMapOvr>
    <a:masterClrMapping/>
  </p:clrMapOvr>
  <p:transition>
    <p:random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Exploring Files and Folders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New Perspectives on Microsoft Office 2013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248C5901-E5F0-49C8-9043-463DFEF29621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838200" y="1377756"/>
            <a:ext cx="7543800" cy="4773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940493512"/>
      </p:ext>
    </p:extLst>
  </p:cSld>
  <p:clrMapOvr>
    <a:masterClrMapping/>
  </p:clrMapOvr>
  <p:transition>
    <p:random/>
  </p:transition>
</p:sld>
</file>

<file path=ppt/theme/theme1.xml><?xml version="1.0" encoding="utf-8"?>
<a:theme xmlns:a="http://schemas.openxmlformats.org/drawingml/2006/main" name="2_Office Theme">
  <a:themeElements>
    <a:clrScheme name="2_Office Them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2_Office Them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Office Them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WindowsVista</Template>
  <TotalTime>0</TotalTime>
  <Words>955</Words>
  <Application>Microsoft Office PowerPoint</Application>
  <PresentationFormat>On-screen Show (4:3)</PresentationFormat>
  <Paragraphs>148</Paragraphs>
  <Slides>24</Slides>
  <Notes>24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5" baseType="lpstr">
      <vt:lpstr>2_Office Theme</vt:lpstr>
      <vt:lpstr> Managing Your Files</vt:lpstr>
      <vt:lpstr>Objectives</vt:lpstr>
      <vt:lpstr>Comparing Windows 7 &amp; Windows 8 – Visual Overview</vt:lpstr>
      <vt:lpstr>Comparing Windows 7 &amp; Windows 8 – Visual Overview cont.</vt:lpstr>
      <vt:lpstr>Organizing Files and Folders</vt:lpstr>
      <vt:lpstr>The Computer is like a file cabinet</vt:lpstr>
      <vt:lpstr>Understanding How to Organize Files and Folders</vt:lpstr>
      <vt:lpstr>Organizing folders and files on a hard disk</vt:lpstr>
      <vt:lpstr>Exploring Files and Folders</vt:lpstr>
      <vt:lpstr>Using Libraries and Folders</vt:lpstr>
      <vt:lpstr>Navigating to Your Data Files</vt:lpstr>
      <vt:lpstr>Navigating to the FM folder</vt:lpstr>
      <vt:lpstr>Changing the View in File Explorer</vt:lpstr>
      <vt:lpstr>Opening a File</vt:lpstr>
      <vt:lpstr>Saving a file with Save as</vt:lpstr>
      <vt:lpstr>Creating a Folder</vt:lpstr>
      <vt:lpstr>Moving a file by dragging it</vt:lpstr>
      <vt:lpstr>Moving a file using the Clipboard</vt:lpstr>
      <vt:lpstr>Moving a file using the Move to button</vt:lpstr>
      <vt:lpstr>Selecting multiple files or folders</vt:lpstr>
      <vt:lpstr>Using the short cut menu to delete or rename a file or folder</vt:lpstr>
      <vt:lpstr>Working with Compressed Files</vt:lpstr>
      <vt:lpstr>To compress folders and files</vt:lpstr>
      <vt:lpstr>To extract the compressed files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2014-02-14T19:50:20Z</dcterms:created>
  <dcterms:modified xsi:type="dcterms:W3CDTF">2014-02-14T20:02:49Z</dcterms:modified>
  <cp:contentStatus>Final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